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385" r:id="rId5"/>
    <p:sldId id="336" r:id="rId6"/>
    <p:sldId id="391" r:id="rId7"/>
    <p:sldId id="388" r:id="rId8"/>
    <p:sldId id="392" r:id="rId9"/>
    <p:sldId id="395" r:id="rId10"/>
    <p:sldId id="393" r:id="rId11"/>
    <p:sldId id="396" r:id="rId12"/>
    <p:sldId id="3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A"/>
    <a:srgbClr val="7F7F7F"/>
    <a:srgbClr val="404040"/>
    <a:srgbClr val="262626"/>
    <a:srgbClr val="03539E"/>
    <a:srgbClr val="D9D9D9"/>
    <a:srgbClr val="FF0000"/>
    <a:srgbClr val="FCC100"/>
    <a:srgbClr val="595959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85BB1-46B8-5B65-0729-0FBCFE0BFF34}" v="325" dt="2025-04-05T04:57:49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382E-39D2-214A-BD32-6A88F16428C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B40E1-6B58-6542-B459-683BEC69D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1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1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AE2FE-0054-1AEC-11E8-EE352E791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06820C-07DA-B395-19EB-85F2CC8943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168D40-FD9F-59FF-2D33-ABC01FBC0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2634F-2EFC-5E3A-A92B-EC8FE753A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0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CCCF0-CFA2-CD16-AEF9-A2F05FA86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B264E3-E887-7A5F-B7D1-6DB54E5BDB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EDD0CC-3D20-5540-58A0-61C5336C4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5FA33-62EC-49A5-2A00-DF21819D6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89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1FE17-6B8B-149B-ACBD-AE4572CCD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530E8-01A1-6542-04D2-63E861B53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CF91F-6761-32C0-EF3C-970A78972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9B50B-A2B2-C993-7630-B580624D9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4A3CA-5E6E-4D51-299E-61C837476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EEC10B-7CE0-8B49-89B9-E403FCEE04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E73692-B020-A199-2837-09A36BA01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92E57-FEAF-37EE-7E79-0E25FE5060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33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1EF6E-8F28-B93D-5328-89A80E6EE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FB33B3-39CD-1B39-4FEC-CD67F1FB7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A12DDA-A031-4178-7530-606B93ECC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CF694-F005-4030-5BC0-7B511FED1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68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DE2EC-3B36-6F67-A965-C78C4825F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289D77-4ED4-6E8C-324C-8C2EBB085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F5B1C8-1E92-FB9C-5E06-7E9E55517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F4FFE-225F-C48A-061F-A898E7D6A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6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B35B7-CB4B-85B5-83BD-2A43C1C4E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E0E3C9-90A5-FBD6-4E22-535E4853B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CD20CE-5FB7-B129-2649-658877825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212DB-1010-7C4D-E6F6-52E3A82B6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0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">
    <p:bg>
      <p:bgPr>
        <a:solidFill>
          <a:srgbClr val="005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667602-36C6-AD4B-A000-91432EB80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7001" y="-2666997"/>
            <a:ext cx="6858000" cy="12191998"/>
          </a:xfrm>
          <a:prstGeom prst="rect">
            <a:avLst/>
          </a:prstGeom>
          <a:solidFill>
            <a:srgbClr val="0050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C48CE8E-5B1A-3440-BE06-3A2B6861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Embry-Riddle wordmark">
            <a:extLst>
              <a:ext uri="{FF2B5EF4-FFF2-40B4-BE49-F238E27FC236}">
                <a16:creationId xmlns:a16="http://schemas.microsoft.com/office/drawing/2014/main" id="{093343DA-253A-5240-AC7D-1B8C7493C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C6F01912-8A2F-3D4C-B185-CB877EFEA2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2454" y="1096832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9DF6E0-B234-7F41-BF47-8693198B5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67924" y="1096831"/>
            <a:ext cx="2532270" cy="2534279"/>
          </a:xfrm>
          <a:prstGeom prst="rect">
            <a:avLst/>
          </a:prstGeom>
          <a:solidFill>
            <a:srgbClr val="FC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highlight>
                <a:srgbClr val="FCC100"/>
              </a:highlight>
            </a:endParaRP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DEB0ADEB-C167-3146-9A39-32EA9FBC322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1979" y="1096832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9D8CFFDA-3410-724F-904A-AE70C9D0DAC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47449" y="1096832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6D4BC0-1008-3D42-8901-29757DC16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454" y="3847867"/>
            <a:ext cx="2532270" cy="25342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highlight>
                <a:srgbClr val="FCC100"/>
              </a:highlight>
            </a:endParaRP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6119E26-FE16-CF4A-AF8C-EB4189FF67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7924" y="3848826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572892F-1839-064E-A139-0CEA16D8D6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11979" y="3848826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90F46A-CA4A-9645-92EF-4A3C9518F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47450" y="3847867"/>
            <a:ext cx="2553612" cy="2535238"/>
          </a:xfrm>
          <a:prstGeom prst="rect">
            <a:avLst/>
          </a:prstGeom>
          <a:solidFill>
            <a:srgbClr val="00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723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Blu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30631"/>
            <a:ext cx="12191999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9BA26-EDCB-AC4B-9868-011587754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EFEF6E-DFBA-9E4C-94AE-F73781D3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0632"/>
            <a:ext cx="12191999" cy="6727368"/>
          </a:xfrm>
          <a:prstGeom prst="rect">
            <a:avLst/>
          </a:prstGeom>
          <a:solidFill>
            <a:srgbClr val="00509A">
              <a:alpha val="8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79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667602-36C6-AD4B-A000-91432EB80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7001" y="-2666997"/>
            <a:ext cx="6858000" cy="121919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3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30631"/>
            <a:ext cx="12191999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9BA26-EDCB-AC4B-9868-011587754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and Eag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720433-1BF1-DD46-86BC-2B9E6B0DF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mbry-Riddle wordmark.">
            <a:extLst>
              <a:ext uri="{FF2B5EF4-FFF2-40B4-BE49-F238E27FC236}">
                <a16:creationId xmlns:a16="http://schemas.microsoft.com/office/drawing/2014/main" id="{D5C2ECB1-A06C-5C4F-BDAC-D3DA513A00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30632"/>
            <a:ext cx="6096000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ED6C0D-EBDB-8048-8A42-C8B750D3A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bry-Riddle wordmark.">
            <a:extLst>
              <a:ext uri="{FF2B5EF4-FFF2-40B4-BE49-F238E27FC236}">
                <a16:creationId xmlns:a16="http://schemas.microsoft.com/office/drawing/2014/main" id="{41909F1C-71CB-D24C-AAC9-99E098F8C4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6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0" y="130632"/>
            <a:ext cx="6096000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DD172-42CC-124A-9EAD-DBF3A73E0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mbry-Riddle wordmark">
            <a:extLst>
              <a:ext uri="{FF2B5EF4-FFF2-40B4-BE49-F238E27FC236}">
                <a16:creationId xmlns:a16="http://schemas.microsoft.com/office/drawing/2014/main" id="{1E80EC0A-110A-E24C-8252-9E6BDE8B2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763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0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07C24F-5714-9146-B66B-2C051B258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55" y="2416629"/>
            <a:ext cx="12187845" cy="4441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3695F-4D59-104F-9559-894258EB7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mbry-Riddle wordmark">
            <a:extLst>
              <a:ext uri="{FF2B5EF4-FFF2-40B4-BE49-F238E27FC236}">
                <a16:creationId xmlns:a16="http://schemas.microsoft.com/office/drawing/2014/main" id="{59E19346-CE04-0C4F-9903-979A2D6E7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9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211979" y="1096831"/>
            <a:ext cx="5267740" cy="528627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48CE8E-5B1A-3440-BE06-3A2B6861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FE76E5C-EF04-924F-B550-7B13EDC8D90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2454" y="1096831"/>
            <a:ext cx="5267740" cy="528627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pic>
        <p:nvPicPr>
          <p:cNvPr id="6" name="Picture 5" descr="Embry-Riddle wordmark.">
            <a:extLst>
              <a:ext uri="{FF2B5EF4-FFF2-40B4-BE49-F238E27FC236}">
                <a16:creationId xmlns:a16="http://schemas.microsoft.com/office/drawing/2014/main" id="{8FF38597-57EC-F849-BDEE-27EE30A0B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4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C48CE8E-5B1A-3440-BE06-3A2B6861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mbry-Riddle wordmark">
            <a:extLst>
              <a:ext uri="{FF2B5EF4-FFF2-40B4-BE49-F238E27FC236}">
                <a16:creationId xmlns:a16="http://schemas.microsoft.com/office/drawing/2014/main" id="{DC902EFC-D42D-5D4C-8A23-40A659BF4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F0FC16EF-E998-554F-A565-990A0930E1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2454" y="1096831"/>
            <a:ext cx="526774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D8B2EE7-F678-644E-9B74-ED8D8C4BC1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454" y="3848825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6119E26-FE16-CF4A-AF8C-EB4189FF67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7924" y="3848825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0FD87CB3-7E5E-DF4B-BF7D-C87531280D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1979" y="1096831"/>
            <a:ext cx="5267740" cy="528627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15247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FD283-F7F1-EA40-B1FF-779E5473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8E710-1888-764D-8865-43CB26551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68175-0C34-424F-AC9D-533EC2981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BA0A19-D344-0341-ADFD-57A3E377ED21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0FBAB-E6EE-3847-8E5C-70BB30378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CAD7B-BBB4-074D-8042-366791D9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E4FE07-E262-8340-BC14-9BBFD105B2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0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0" r:id="rId3"/>
    <p:sldLayoutId id="2147483649" r:id="rId4"/>
    <p:sldLayoutId id="2147483661" r:id="rId5"/>
    <p:sldLayoutId id="2147483662" r:id="rId6"/>
    <p:sldLayoutId id="2147483667" r:id="rId7"/>
    <p:sldLayoutId id="2147483671" r:id="rId8"/>
    <p:sldLayoutId id="2147483669" r:id="rId9"/>
    <p:sldLayoutId id="2147483672" r:id="rId10"/>
    <p:sldLayoutId id="2147483665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F56C26-3BA9-714F-8BDF-76FE507DEF70}"/>
              </a:ext>
            </a:extLst>
          </p:cNvPr>
          <p:cNvSpPr txBox="1"/>
          <p:nvPr/>
        </p:nvSpPr>
        <p:spPr>
          <a:xfrm>
            <a:off x="2299981" y="1783816"/>
            <a:ext cx="7592037" cy="261586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1100" b="1" spc="600">
                <a:solidFill>
                  <a:srgbClr val="D9D9D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PHYSICS</a:t>
            </a:r>
            <a:r>
              <a:rPr lang="en-US" sz="1100" b="1" spc="6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/ ENGINEERING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4181BB-12C5-344A-B7F3-8149BB1F13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01099" y="2172379"/>
            <a:ext cx="8586219" cy="31392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lang="en-US" sz="2800" b="1" spc="300" dirty="0">
                <a:solidFill>
                  <a:schemeClr val="bg1"/>
                </a:solidFill>
                <a:latin typeface="Arial"/>
                <a:ea typeface="Roboto"/>
                <a:cs typeface="Arial"/>
              </a:rPr>
              <a:t>BIREFRINGENCE TESTING ON </a:t>
            </a:r>
            <a:r>
              <a:rPr lang="en-US" sz="2800" b="1" spc="300" err="1">
                <a:solidFill>
                  <a:schemeClr val="bg1"/>
                </a:solidFill>
                <a:latin typeface="Arial"/>
                <a:ea typeface="Roboto"/>
                <a:cs typeface="Arial"/>
              </a:rPr>
              <a:t>AlGaAs</a:t>
            </a:r>
            <a:r>
              <a:rPr lang="en-US" sz="2800" b="1" spc="300" dirty="0">
                <a:solidFill>
                  <a:schemeClr val="bg1"/>
                </a:solidFill>
                <a:latin typeface="Arial"/>
                <a:ea typeface="Roboto"/>
                <a:cs typeface="Arial"/>
              </a:rPr>
              <a:t> MIRRORS</a:t>
            </a:r>
            <a:br>
              <a:rPr lang="en-US" sz="2800" b="1" spc="300" dirty="0">
                <a:effectLst/>
                <a:ea typeface="Roboto"/>
              </a:rPr>
            </a:br>
            <a:br>
              <a:rPr lang="en-US" sz="2800" b="1" spc="300" dirty="0">
                <a:ea typeface="Roboto"/>
              </a:rPr>
            </a:br>
            <a:r>
              <a:rPr lang="en-US" sz="1200" b="1" spc="300" dirty="0">
                <a:solidFill>
                  <a:schemeClr val="bg1"/>
                </a:solidFill>
                <a:latin typeface="Arial"/>
                <a:ea typeface="Roboto"/>
                <a:cs typeface="Arial"/>
              </a:rPr>
              <a:t>Ambroise Juston</a:t>
            </a:r>
            <a:r>
              <a:rPr lang="en-US" sz="1200" spc="300" dirty="0">
                <a:solidFill>
                  <a:schemeClr val="bg1"/>
                </a:solidFill>
                <a:latin typeface="Arial"/>
                <a:ea typeface="Roboto"/>
                <a:cs typeface="Arial"/>
              </a:rPr>
              <a:t>, Aerospace Engineering</a:t>
            </a:r>
            <a:br>
              <a:rPr lang="en-US" sz="1200" spc="300" dirty="0">
                <a:latin typeface="Arial"/>
                <a:ea typeface="Roboto"/>
                <a:cs typeface="Arial"/>
              </a:rPr>
            </a:br>
            <a:r>
              <a:rPr lang="en-US" sz="1200" b="1" spc="300" dirty="0">
                <a:solidFill>
                  <a:schemeClr val="bg1"/>
                </a:solidFill>
                <a:latin typeface="Arial"/>
                <a:ea typeface="Roboto"/>
                <a:cs typeface="Arial"/>
              </a:rPr>
              <a:t>Ari Chai</a:t>
            </a:r>
            <a:r>
              <a:rPr lang="en-US" sz="1200" spc="300" dirty="0">
                <a:solidFill>
                  <a:schemeClr val="bg1"/>
                </a:solidFill>
                <a:latin typeface="Arial"/>
                <a:ea typeface="Roboto"/>
                <a:cs typeface="Arial"/>
              </a:rPr>
              <a:t>, Space Physics</a:t>
            </a:r>
            <a:br>
              <a:rPr lang="en-US" sz="1200" spc="300" dirty="0">
                <a:ea typeface="Roboto"/>
              </a:rPr>
            </a:br>
            <a:br>
              <a:rPr lang="en-US" sz="1200" spc="300" dirty="0">
                <a:ea typeface="Roboto"/>
              </a:rPr>
            </a:br>
            <a:br>
              <a:rPr lang="en-US" sz="1200" spc="300" dirty="0">
                <a:latin typeface="Arial"/>
                <a:ea typeface="Roboto"/>
                <a:cs typeface="Arial"/>
              </a:rPr>
            </a:br>
            <a:r>
              <a:rPr lang="en-US" sz="1200" spc="300" dirty="0">
                <a:solidFill>
                  <a:schemeClr val="bg1"/>
                </a:solidFill>
                <a:latin typeface="Arial"/>
                <a:ea typeface="Roboto"/>
                <a:cs typeface="Arial"/>
              </a:rPr>
              <a:t>Mentors:</a:t>
            </a:r>
            <a:br>
              <a:rPr lang="en-US" sz="1200" spc="300" dirty="0">
                <a:ea typeface="Roboto"/>
              </a:rPr>
            </a:br>
            <a:r>
              <a:rPr lang="en-US" sz="1200" b="1" spc="300" dirty="0">
                <a:solidFill>
                  <a:schemeClr val="bg1"/>
                </a:solidFill>
                <a:latin typeface="Arial"/>
                <a:ea typeface="Roboto"/>
                <a:cs typeface="Arial"/>
              </a:rPr>
              <a:t>Dr. Andri Gretarsson</a:t>
            </a:r>
            <a:r>
              <a:rPr lang="en-US" sz="1200" spc="300" dirty="0">
                <a:solidFill>
                  <a:schemeClr val="bg1"/>
                </a:solidFill>
                <a:latin typeface="Arial"/>
                <a:ea typeface="Roboto"/>
                <a:cs typeface="Arial"/>
              </a:rPr>
              <a:t>, Department of Physics</a:t>
            </a:r>
            <a:br>
              <a:rPr lang="en-US" sz="1200" spc="300" dirty="0">
                <a:ea typeface="Roboto"/>
              </a:rPr>
            </a:br>
            <a:r>
              <a:rPr lang="en-US" sz="1200" b="1" spc="300" dirty="0">
                <a:solidFill>
                  <a:schemeClr val="bg1"/>
                </a:solidFill>
                <a:latin typeface="Arial"/>
                <a:ea typeface="Roboto"/>
                <a:cs typeface="Arial"/>
              </a:rPr>
              <a:t>Dr. Ellie Gretarsson</a:t>
            </a:r>
            <a:r>
              <a:rPr lang="en-US" sz="1200" spc="300" dirty="0">
                <a:solidFill>
                  <a:schemeClr val="bg1"/>
                </a:solidFill>
                <a:latin typeface="Arial"/>
                <a:ea typeface="Roboto"/>
                <a:cs typeface="Arial"/>
              </a:rPr>
              <a:t>, Department of Physics and Aerospace Engineering</a:t>
            </a:r>
            <a:br>
              <a:rPr lang="en-US" sz="1200" spc="300" dirty="0">
                <a:ea typeface="Roboto"/>
              </a:rPr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endParaRPr lang="en-US" sz="2800" b="1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boto" panose="02000000000000000000" pitchFamily="2" charset="0"/>
            </a:endParaRPr>
          </a:p>
        </p:txBody>
      </p:sp>
      <p:pic>
        <p:nvPicPr>
          <p:cNvPr id="2" name="Picture 1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45C05948-12BC-5953-8F70-C423AE043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57" y="4769334"/>
            <a:ext cx="1772920" cy="1889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28AAF3-2F1A-0AE8-38BE-E891F5C7D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260" y="4108132"/>
            <a:ext cx="1905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7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>
            <a:extLst>
              <a:ext uri="{FF2B5EF4-FFF2-40B4-BE49-F238E27FC236}">
                <a16:creationId xmlns:a16="http://schemas.microsoft.com/office/drawing/2014/main" id="{4AC56D8D-CE85-5742-A267-91A9C4321B3E}"/>
              </a:ext>
            </a:extLst>
          </p:cNvPr>
          <p:cNvSpPr txBox="1">
            <a:spLocks/>
          </p:cNvSpPr>
          <p:nvPr/>
        </p:nvSpPr>
        <p:spPr>
          <a:xfrm>
            <a:off x="5900812" y="1502908"/>
            <a:ext cx="4187416" cy="45719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3590925" algn="l"/>
              </a:tabLst>
              <a:defRPr/>
            </a:pPr>
            <a:r>
              <a:rPr lang="en-US" sz="1100" b="1" spc="600">
                <a:solidFill>
                  <a:srgbClr val="7F7F7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ABSTRACT</a:t>
            </a:r>
            <a:endParaRPr lang="id-ID" sz="1100" b="1" spc="600">
              <a:solidFill>
                <a:srgbClr val="7F7F7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C4F0A-92EE-E144-9CD8-DCAE41569079}"/>
              </a:ext>
            </a:extLst>
          </p:cNvPr>
          <p:cNvSpPr/>
          <p:nvPr/>
        </p:nvSpPr>
        <p:spPr>
          <a:xfrm>
            <a:off x="5900811" y="1799898"/>
            <a:ext cx="39747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509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Birefringence testing On </a:t>
            </a:r>
            <a:r>
              <a:rPr lang="en-US" sz="2800" b="1" err="1">
                <a:solidFill>
                  <a:srgbClr val="00509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AlGaAs</a:t>
            </a:r>
            <a:r>
              <a:rPr lang="en-US" sz="2800" b="1">
                <a:solidFill>
                  <a:srgbClr val="00509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Mirrors</a:t>
            </a:r>
            <a:br>
              <a:rPr lang="en-US" sz="2800" b="1">
                <a:solidFill>
                  <a:srgbClr val="00509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br>
              <a:rPr lang="en-US" sz="2800" b="1">
                <a:solidFill>
                  <a:srgbClr val="00509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br>
              <a:rPr lang="en-US" sz="2800" b="1">
                <a:solidFill>
                  <a:srgbClr val="00509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br>
              <a:rPr lang="en-US" sz="2800" b="1">
                <a:solidFill>
                  <a:srgbClr val="00509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endParaRPr lang="en-US" sz="2800" b="1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43CF1B-E6FE-DE45-B99B-5D47919CDEDC}"/>
              </a:ext>
            </a:extLst>
          </p:cNvPr>
          <p:cNvSpPr/>
          <p:nvPr/>
        </p:nvSpPr>
        <p:spPr>
          <a:xfrm>
            <a:off x="5900812" y="2868750"/>
            <a:ext cx="5973326" cy="39816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We propose a combined approach to test birefringence in Aluminum Gallium Arsenide (</a:t>
            </a:r>
            <a:r>
              <a:rPr lang="en-US" altLang="en-US" sz="14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AlGaAs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) mirrors with a 1064 nm laser: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This project </a:t>
            </a:r>
            <a:r>
              <a:rPr lang="en-US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reconstructs an optical chain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 to analyze the birefringent behavior of the mirror material under infrared lasers.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Furthermore, we introduce a separate optical setup that includes a laser cavity featuring a vibrating mirror to </a:t>
            </a:r>
            <a:r>
              <a:rPr lang="en-US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examine the resonance peaks of the laser light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 within the cavity, offering two high-definition experimental platforms to measure birefringence.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This investigation will </a:t>
            </a:r>
            <a:r>
              <a:rPr lang="en-US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deepen understanding of </a:t>
            </a:r>
            <a:r>
              <a:rPr lang="en-US" altLang="en-US" sz="1400" u="sng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AlGaAs's</a:t>
            </a:r>
            <a:r>
              <a:rPr lang="en-US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 optical properties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 and enhance the design of mirrors for laser systems, critical in Laser Interferometer Gravitational Observatories.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>
              <a:lnSpc>
                <a:spcPct val="150000"/>
              </a:lnSpc>
              <a:defRPr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dobe Fan Heiti Std B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5C825D-B9C3-7EAF-3DE7-C2BB87319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62" y="1441948"/>
            <a:ext cx="53530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8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2B088-CD7D-FE30-2C76-657D69D7E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>
            <a:extLst>
              <a:ext uri="{FF2B5EF4-FFF2-40B4-BE49-F238E27FC236}">
                <a16:creationId xmlns:a16="http://schemas.microsoft.com/office/drawing/2014/main" id="{88D1B909-ABF6-4560-15F5-2FF27946E15D}"/>
              </a:ext>
            </a:extLst>
          </p:cNvPr>
          <p:cNvSpPr txBox="1">
            <a:spLocks/>
          </p:cNvSpPr>
          <p:nvPr/>
        </p:nvSpPr>
        <p:spPr>
          <a:xfrm>
            <a:off x="324241" y="523104"/>
            <a:ext cx="4187416" cy="271699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3590925" algn="l"/>
              </a:tabLst>
              <a:defRPr/>
            </a:pPr>
            <a:r>
              <a:rPr lang="en-US" sz="1100" b="1" spc="600">
                <a:solidFill>
                  <a:srgbClr val="40404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BACKGROUND</a:t>
            </a:r>
            <a:endParaRPr lang="id-ID" sz="1100" b="1" spc="600">
              <a:solidFill>
                <a:srgbClr val="40404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70DB0C9-83B7-6A3B-71F1-780A256E2E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4240" y="890516"/>
            <a:ext cx="3811407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509A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is LIGO?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509A"/>
              </a:solidFill>
              <a:effectLst/>
              <a:uLnTx/>
              <a:uFillTx/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501FAB-68C8-A665-F2FF-2A54F6CF9B01}"/>
              </a:ext>
            </a:extLst>
          </p:cNvPr>
          <p:cNvSpPr txBox="1"/>
          <p:nvPr/>
        </p:nvSpPr>
        <p:spPr>
          <a:xfrm>
            <a:off x="-56058" y="6601946"/>
            <a:ext cx="6152056" cy="646307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rtl="0">
              <a:buNone/>
            </a:pPr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https://www.ligo.caltech.edu/page/ligo-detectors</a:t>
            </a:r>
          </a:p>
          <a:p>
            <a:pPr>
              <a:buNone/>
            </a:pPr>
            <a:br>
              <a:rPr lang="en-US" sz="1200"/>
            </a:br>
            <a:endParaRPr lang="en-US" sz="120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20C347D-18B2-A4F2-F1E7-633B1C1E3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0" y="2005084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ndefined">
            <a:extLst>
              <a:ext uri="{FF2B5EF4-FFF2-40B4-BE49-F238E27FC236}">
                <a16:creationId xmlns:a16="http://schemas.microsoft.com/office/drawing/2014/main" id="{671A609A-0D90-F6F4-184C-A7D09E9B7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11" y="2005084"/>
            <a:ext cx="541894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7595B9-F57B-F023-1922-5D1D6992DCAC}"/>
              </a:ext>
            </a:extLst>
          </p:cNvPr>
          <p:cNvSpPr txBox="1"/>
          <p:nvPr/>
        </p:nvSpPr>
        <p:spPr>
          <a:xfrm>
            <a:off x="7256418" y="6561653"/>
            <a:ext cx="6126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https://simple.wikipedia.org/wiki/LIGO#/media/File:LIGO_simplified.svg</a:t>
            </a:r>
          </a:p>
        </p:txBody>
      </p:sp>
    </p:spTree>
    <p:extLst>
      <p:ext uri="{BB962C8B-B14F-4D97-AF65-F5344CB8AC3E}">
        <p14:creationId xmlns:p14="http://schemas.microsoft.com/office/powerpoint/2010/main" val="164112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40C0B-504D-FE85-E111-BAB803F6A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>
            <a:extLst>
              <a:ext uri="{FF2B5EF4-FFF2-40B4-BE49-F238E27FC236}">
                <a16:creationId xmlns:a16="http://schemas.microsoft.com/office/drawing/2014/main" id="{D4AC76C6-C762-642F-5A8F-B73B4D714E47}"/>
              </a:ext>
            </a:extLst>
          </p:cNvPr>
          <p:cNvSpPr txBox="1">
            <a:spLocks/>
          </p:cNvSpPr>
          <p:nvPr/>
        </p:nvSpPr>
        <p:spPr>
          <a:xfrm>
            <a:off x="6777292" y="1333001"/>
            <a:ext cx="4187416" cy="271699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3590925" algn="l"/>
              </a:tabLst>
              <a:defRPr/>
            </a:pPr>
            <a:r>
              <a:rPr lang="en-US" sz="1100" b="1" spc="600">
                <a:solidFill>
                  <a:srgbClr val="40404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BACKGROUND</a:t>
            </a:r>
            <a:endParaRPr lang="id-ID" sz="1100" b="1" spc="600">
              <a:solidFill>
                <a:srgbClr val="40404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551B8A-0B0F-C21F-8E2E-D20B7C45E9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77291" y="1700413"/>
            <a:ext cx="3811407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509A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is birefringence and why do we care?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509A"/>
              </a:solidFill>
              <a:effectLst/>
              <a:uLnTx/>
              <a:uFillTx/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DF46D5-BF6E-0DD0-9A39-8E606D774788}"/>
              </a:ext>
            </a:extLst>
          </p:cNvPr>
          <p:cNvSpPr/>
          <p:nvPr/>
        </p:nvSpPr>
        <p:spPr>
          <a:xfrm>
            <a:off x="6777292" y="2877608"/>
            <a:ext cx="3811408" cy="24385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sz="12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Birefringence: </a:t>
            </a:r>
            <a:r>
              <a:rPr lang="en-US" sz="1600" i="0">
                <a:solidFill>
                  <a:srgbClr val="001D35"/>
                </a:solidFill>
                <a:effectLst/>
                <a:latin typeface="Arial"/>
                <a:cs typeface="Arial"/>
              </a:rPr>
              <a:t>an optical property where light splits into two rays upon entering an anisotropic material, causing different refractive indices for different polarizations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 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69F17A-40F9-A9E0-1459-7BB40DC6C6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44"/>
          <a:stretch/>
        </p:blipFill>
        <p:spPr>
          <a:xfrm>
            <a:off x="-1" y="127726"/>
            <a:ext cx="6095999" cy="37309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66ED83-0DAE-05EE-F61C-A70F946F1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6272"/>
            <a:ext cx="6095998" cy="29104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B56F8D-32D7-F934-4349-BCE98339EB6D}"/>
              </a:ext>
            </a:extLst>
          </p:cNvPr>
          <p:cNvSpPr txBox="1"/>
          <p:nvPr/>
        </p:nvSpPr>
        <p:spPr>
          <a:xfrm>
            <a:off x="-56058" y="6601946"/>
            <a:ext cx="6152056" cy="276975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https://www.collegesidekick.com/study-guides/physics/27-8-polarization</a:t>
            </a:r>
          </a:p>
        </p:txBody>
      </p:sp>
    </p:spTree>
    <p:extLst>
      <p:ext uri="{BB962C8B-B14F-4D97-AF65-F5344CB8AC3E}">
        <p14:creationId xmlns:p14="http://schemas.microsoft.com/office/powerpoint/2010/main" val="158338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56AA9-8629-32C9-482D-6C66BA169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>
            <a:extLst>
              <a:ext uri="{FF2B5EF4-FFF2-40B4-BE49-F238E27FC236}">
                <a16:creationId xmlns:a16="http://schemas.microsoft.com/office/drawing/2014/main" id="{9C694B72-26C2-F36A-413E-D64321E24301}"/>
              </a:ext>
            </a:extLst>
          </p:cNvPr>
          <p:cNvSpPr txBox="1">
            <a:spLocks/>
          </p:cNvSpPr>
          <p:nvPr/>
        </p:nvSpPr>
        <p:spPr>
          <a:xfrm>
            <a:off x="1214692" y="1333001"/>
            <a:ext cx="4187416" cy="271699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3590925" algn="l"/>
              </a:tabLst>
              <a:defRPr/>
            </a:pPr>
            <a:r>
              <a:rPr lang="en-US" sz="1100" b="1" spc="600">
                <a:solidFill>
                  <a:srgbClr val="40404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PROJECT DESCRIPTION</a:t>
            </a:r>
            <a:endParaRPr lang="id-ID" sz="1100" b="1" spc="600">
              <a:solidFill>
                <a:srgbClr val="40404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93DC13-4BD2-4CD4-CD07-35929648A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4692" y="1700413"/>
            <a:ext cx="365288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509A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are we doing?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509A"/>
              </a:solidFill>
              <a:effectLst/>
              <a:uLnTx/>
              <a:uFillTx/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Placeholder 8" descr="Image placeholder icon.">
            <a:extLst>
              <a:ext uri="{FF2B5EF4-FFF2-40B4-BE49-F238E27FC236}">
                <a16:creationId xmlns:a16="http://schemas.microsoft.com/office/drawing/2014/main" id="{1C9D69B8-94F7-8B10-6911-68335ACD0C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3198" r="23198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3821B2-F059-5357-DE31-0CE2F3D21BE6}"/>
              </a:ext>
            </a:extLst>
          </p:cNvPr>
          <p:cNvSpPr/>
          <p:nvPr/>
        </p:nvSpPr>
        <p:spPr>
          <a:xfrm>
            <a:off x="1214692" y="2886237"/>
            <a:ext cx="3811408" cy="188199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1" i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Goal: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to replicate the results of Dr. Gretarsson’s experiment and determine why the data does not fit our current models.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07FA3CB-354E-71A9-14D3-AF75E8436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3999"/>
            <a:ext cx="6096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DC03AF-B26B-0061-5C4F-D04567BA6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87929"/>
            <a:ext cx="6249238" cy="279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7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65997-3BE2-A1FC-8015-56838BF1F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>
            <a:extLst>
              <a:ext uri="{FF2B5EF4-FFF2-40B4-BE49-F238E27FC236}">
                <a16:creationId xmlns:a16="http://schemas.microsoft.com/office/drawing/2014/main" id="{C45B1808-AE68-BF99-AAB4-42EC2F7BFA36}"/>
              </a:ext>
            </a:extLst>
          </p:cNvPr>
          <p:cNvSpPr txBox="1">
            <a:spLocks/>
          </p:cNvSpPr>
          <p:nvPr/>
        </p:nvSpPr>
        <p:spPr>
          <a:xfrm>
            <a:off x="1214692" y="1333001"/>
            <a:ext cx="4187416" cy="271699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3590925" algn="l"/>
              </a:tabLst>
              <a:defRPr/>
            </a:pPr>
            <a:r>
              <a:rPr lang="en-US" sz="1100" b="1" spc="600">
                <a:solidFill>
                  <a:srgbClr val="40404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PROJECT DESCRIPTION</a:t>
            </a:r>
            <a:endParaRPr lang="id-ID" sz="1100" b="1" spc="600">
              <a:solidFill>
                <a:srgbClr val="40404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D0860F-AED2-FAF6-4298-5C3D0F5A70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4692" y="1700413"/>
            <a:ext cx="3652888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509A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else are we working on?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509A"/>
              </a:solidFill>
              <a:effectLst/>
              <a:uLnTx/>
              <a:uFillTx/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Placeholder 8" descr="Image placeholder icon.">
            <a:extLst>
              <a:ext uri="{FF2B5EF4-FFF2-40B4-BE49-F238E27FC236}">
                <a16:creationId xmlns:a16="http://schemas.microsoft.com/office/drawing/2014/main" id="{12231FC8-4928-1947-BEBD-183A2084B7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3198" r="23198"/>
          <a:stretch>
            <a:fillRect/>
          </a:stretch>
        </p:blipFill>
        <p:spPr/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A5C8AC-BA1D-3D5A-610E-E50A1E2EE7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-1049"/>
          <a:stretch/>
        </p:blipFill>
        <p:spPr>
          <a:xfrm>
            <a:off x="6096000" y="961573"/>
            <a:ext cx="6096000" cy="55045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294CDA-281F-518A-A559-343080AF1B87}"/>
              </a:ext>
            </a:extLst>
          </p:cNvPr>
          <p:cNvSpPr/>
          <p:nvPr/>
        </p:nvSpPr>
        <p:spPr>
          <a:xfrm>
            <a:off x="1214692" y="2886237"/>
            <a:ext cx="3811408" cy="33567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700"/>
              </a:spcAft>
              <a:defRPr/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Goal: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to model the transient effects of non-steady laser cavities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Goal: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"/>
                <a:cs typeface="Arial"/>
              </a:rPr>
              <a:t> to set up a new experimental setup to measure the birefringence from frequency splitting</a:t>
            </a:r>
          </a:p>
        </p:txBody>
      </p:sp>
    </p:spTree>
    <p:extLst>
      <p:ext uri="{BB962C8B-B14F-4D97-AF65-F5344CB8AC3E}">
        <p14:creationId xmlns:p14="http://schemas.microsoft.com/office/powerpoint/2010/main" val="270312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5467C-A6B9-DD95-95D6-F27A7601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>
            <a:extLst>
              <a:ext uri="{FF2B5EF4-FFF2-40B4-BE49-F238E27FC236}">
                <a16:creationId xmlns:a16="http://schemas.microsoft.com/office/drawing/2014/main" id="{31D5AB80-66DF-998B-04A5-4C22ACDBA975}"/>
              </a:ext>
            </a:extLst>
          </p:cNvPr>
          <p:cNvSpPr txBox="1">
            <a:spLocks/>
          </p:cNvSpPr>
          <p:nvPr/>
        </p:nvSpPr>
        <p:spPr>
          <a:xfrm>
            <a:off x="324241" y="523104"/>
            <a:ext cx="4187416" cy="271699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3590925" algn="l"/>
              </a:tabLst>
              <a:defRPr/>
            </a:pPr>
            <a:r>
              <a:rPr lang="en-US" sz="1100" b="1" spc="600">
                <a:solidFill>
                  <a:srgbClr val="40404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PROGRESS</a:t>
            </a:r>
            <a:endParaRPr lang="id-ID" sz="1100" b="1" spc="600">
              <a:solidFill>
                <a:srgbClr val="40404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A45C3D5-A4CE-5371-2B9C-F164055042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4240" y="890516"/>
            <a:ext cx="3811407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509A"/>
                </a:solidFill>
                <a:latin typeface="Arial"/>
                <a:ea typeface="Open Sans"/>
                <a:cs typeface="Arial"/>
              </a:rPr>
              <a:t>How far are we?</a:t>
            </a:r>
            <a:endParaRPr lang="en-US" sz="2800" b="1" i="0" u="none" strike="noStrike" kern="1200" cap="none" spc="0" normalizeH="0" baseline="0" noProof="0" dirty="0">
              <a:ln>
                <a:noFill/>
              </a:ln>
              <a:solidFill>
                <a:srgbClr val="00509A"/>
              </a:solidFill>
              <a:effectLst/>
              <a:uLnTx/>
              <a:uFillTx/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7CCA2D9-5C2F-17AC-46FA-B7CED03A3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47" y="1509449"/>
            <a:ext cx="3263340" cy="24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D47764B-B59B-C507-379A-E2011D500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8736"/>
            <a:ext cx="3642327" cy="485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A97171D3-C272-ABFD-66A6-63613DDCD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01364" y="3731841"/>
            <a:ext cx="2447505" cy="32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C1841-E3D6-402C-DACD-657B670BC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>
            <a:extLst>
              <a:ext uri="{FF2B5EF4-FFF2-40B4-BE49-F238E27FC236}">
                <a16:creationId xmlns:a16="http://schemas.microsoft.com/office/drawing/2014/main" id="{5F382FB0-28F0-40DB-1647-64057B3685D7}"/>
              </a:ext>
            </a:extLst>
          </p:cNvPr>
          <p:cNvSpPr txBox="1">
            <a:spLocks/>
          </p:cNvSpPr>
          <p:nvPr/>
        </p:nvSpPr>
        <p:spPr>
          <a:xfrm>
            <a:off x="324241" y="523104"/>
            <a:ext cx="4187416" cy="271699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3590925" algn="l"/>
              </a:tabLst>
              <a:defRPr/>
            </a:pPr>
            <a:r>
              <a:rPr lang="en-US" sz="1100" b="1" spc="600">
                <a:solidFill>
                  <a:srgbClr val="40404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PROGRESS</a:t>
            </a:r>
            <a:endParaRPr lang="id-ID" sz="1100" b="1" spc="600">
              <a:solidFill>
                <a:srgbClr val="40404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FABAA49-ED39-173D-7AE2-27A947E786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4240" y="890516"/>
            <a:ext cx="3811407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509A"/>
                </a:solidFill>
                <a:latin typeface="Arial"/>
                <a:ea typeface="Open Sans"/>
                <a:cs typeface="Arial"/>
              </a:rPr>
              <a:t>How far are we?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09A"/>
              </a:solidFill>
              <a:effectLst/>
              <a:uLnTx/>
              <a:uFillTx/>
              <a:latin typeface="Arial"/>
              <a:ea typeface="Open Sans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65B26-6F63-151D-EED7-52D41D612A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-1049"/>
          <a:stretch/>
        </p:blipFill>
        <p:spPr>
          <a:xfrm>
            <a:off x="324240" y="1509449"/>
            <a:ext cx="5494141" cy="4961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62A976-1CB1-B4D1-C094-C0A2A60EF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09448"/>
            <a:ext cx="5862473" cy="480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3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78B6B-99FD-A1FE-93A0-7F4447E1A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>
            <a:extLst>
              <a:ext uri="{FF2B5EF4-FFF2-40B4-BE49-F238E27FC236}">
                <a16:creationId xmlns:a16="http://schemas.microsoft.com/office/drawing/2014/main" id="{1D6301F5-0D0B-64B3-21B9-057463FA92B1}"/>
              </a:ext>
            </a:extLst>
          </p:cNvPr>
          <p:cNvSpPr txBox="1">
            <a:spLocks/>
          </p:cNvSpPr>
          <p:nvPr/>
        </p:nvSpPr>
        <p:spPr>
          <a:xfrm>
            <a:off x="324241" y="523104"/>
            <a:ext cx="4187416" cy="271699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3590925" algn="l"/>
              </a:tabLst>
              <a:defRPr/>
            </a:pPr>
            <a:r>
              <a:rPr lang="en-US" sz="1100" b="1" spc="600" dirty="0">
                <a:solidFill>
                  <a:srgbClr val="404040"/>
                </a:solidFill>
                <a:latin typeface="Arial"/>
                <a:ea typeface="Roboto"/>
                <a:cs typeface="Arial"/>
              </a:rPr>
              <a:t>FUTURE PLANS</a:t>
            </a:r>
            <a:endParaRPr lang="en-US" sz="1100" b="1" spc="600" dirty="0">
              <a:solidFill>
                <a:srgbClr val="40404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BEEFFFC-60E8-8769-9E30-A14C9233CE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4240" y="890516"/>
            <a:ext cx="3811407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509A"/>
                </a:solidFill>
                <a:latin typeface="Arial"/>
                <a:ea typeface="Open Sans"/>
                <a:cs typeface="Arial"/>
              </a:rPr>
              <a:t>What comes next?</a:t>
            </a:r>
            <a:endParaRPr lang="en-US" sz="2800" b="1" i="0" u="none" strike="noStrike" kern="1200" cap="none" spc="0" normalizeH="0" baseline="0" noProof="0" dirty="0">
              <a:ln>
                <a:noFill/>
              </a:ln>
              <a:solidFill>
                <a:srgbClr val="00509A"/>
              </a:solidFill>
              <a:effectLst/>
              <a:uLnTx/>
              <a:uFillTx/>
              <a:latin typeface="Arial"/>
              <a:ea typeface="Open Sans"/>
              <a:cs typeface="Arial"/>
            </a:endParaRPr>
          </a:p>
        </p:txBody>
      </p:sp>
      <p:pic>
        <p:nvPicPr>
          <p:cNvPr id="5" name="Picture 2" descr="The Wave Equation — Part 2. Introduction | by Madhav Menon | Project  Bluestar | Medium">
            <a:extLst>
              <a:ext uri="{FF2B5EF4-FFF2-40B4-BE49-F238E27FC236}">
                <a16:creationId xmlns:a16="http://schemas.microsoft.com/office/drawing/2014/main" id="{78E3F6F4-9452-3CE7-8F69-D78DED00C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61651"/>
            <a:ext cx="56959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black objects on a black surface&#10;&#10;AI-generated content may be incorrect.">
            <a:extLst>
              <a:ext uri="{FF2B5EF4-FFF2-40B4-BE49-F238E27FC236}">
                <a16:creationId xmlns:a16="http://schemas.microsoft.com/office/drawing/2014/main" id="{5602B4F1-7BB2-C0C8-7263-745C79B85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47" y="1509449"/>
            <a:ext cx="3263340" cy="24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 metal box with wires and wires&#10;&#10;AI-generated content may be incorrect.">
            <a:extLst>
              <a:ext uri="{FF2B5EF4-FFF2-40B4-BE49-F238E27FC236}">
                <a16:creationId xmlns:a16="http://schemas.microsoft.com/office/drawing/2014/main" id="{492054E4-19FA-C186-41E4-455E71507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01364" y="3731841"/>
            <a:ext cx="2447505" cy="32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machine on a table&#10;&#10;AI-generated content may be incorrect.">
            <a:extLst>
              <a:ext uri="{FF2B5EF4-FFF2-40B4-BE49-F238E27FC236}">
                <a16:creationId xmlns:a16="http://schemas.microsoft.com/office/drawing/2014/main" id="{E00600E9-06B5-7AE7-87B8-96B8A2801DE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-1049"/>
          <a:stretch/>
        </p:blipFill>
        <p:spPr>
          <a:xfrm>
            <a:off x="7414941" y="3825904"/>
            <a:ext cx="3058068" cy="27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58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l">
          <a:lnSpc>
            <a:spcPct val="150000"/>
          </a:lnSpc>
          <a:defRPr sz="16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ea typeface="Open Sans" panose="020B0606030504020204" pitchFamily="34" charset="0"/>
            <a:cs typeface="Arial" panose="020B0604020202020204" pitchFamily="34" charset="0"/>
          </a:defRPr>
        </a:defPPr>
      </a:lstStyle>
    </a:spDef>
    <a:txDef>
      <a:spPr/>
      <a:bodyPr lIns="91416" tIns="45708" rIns="91416" bIns="45708" anchor="t"/>
      <a:lstStyle>
        <a:defPPr algn="l" fontAlgn="auto">
          <a:spcAft>
            <a:spcPts val="0"/>
          </a:spcAft>
          <a:tabLst>
            <a:tab pos="3590925" algn="l"/>
          </a:tabLst>
          <a:defRPr sz="900" b="1" spc="600" dirty="0" smtClean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81319263-1834-4DB9-88BE-B649B972CB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5160E8-07F9-40BF-9E91-67F25125B93D}"/>
</file>

<file path=customXml/itemProps3.xml><?xml version="1.0" encoding="utf-8"?>
<ds:datastoreItem xmlns:ds="http://schemas.openxmlformats.org/officeDocument/2006/customXml" ds:itemID="{0F0A8C37-5927-46AA-9C81-6FE423D3814D}">
  <ds:schemaRefs>
    <ds:schemaRef ds:uri="b47dfc6a-a5e6-465e-8f9a-6aec73fa24cb"/>
    <ds:schemaRef ds:uri="b959d90f-576b-403b-85d5-498972d5cf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BIREFRINGENCE TESTING ON AlGaAs MIRRORS  Ambroise Juston, Aerospace Engineering Ari Chai, Space Physics   Mentors: Dr. Andri Gretarsson, Department of Physics Dr. Ellie Gretarsson, Department of Physics and Aerospace Engineering    </vt:lpstr>
      <vt:lpstr>PowerPoint Presentation</vt:lpstr>
      <vt:lpstr>What is LIGO?</vt:lpstr>
      <vt:lpstr>What is birefringence and why do we care?</vt:lpstr>
      <vt:lpstr>What are we doing?</vt:lpstr>
      <vt:lpstr>What else are we working on?</vt:lpstr>
      <vt:lpstr>How far are we?</vt:lpstr>
      <vt:lpstr>How far are we?</vt:lpstr>
      <vt:lpstr>What comes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Crystal S.</dc:creator>
  <cp:revision>81</cp:revision>
  <dcterms:created xsi:type="dcterms:W3CDTF">2021-04-05T14:03:31Z</dcterms:created>
  <dcterms:modified xsi:type="dcterms:W3CDTF">2025-04-05T05:02:47Z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  <property fmtid="{D5CDD505-2E9C-101B-9397-08002B2CF9AE}" pid="3" name="MediaServiceImageTags">
    <vt:lpwstr/>
  </property>
</Properties>
</file>